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064" r:id="rId3"/>
    <p:sldId id="2075" r:id="rId4"/>
    <p:sldId id="2076" r:id="rId5"/>
    <p:sldId id="2072" r:id="rId6"/>
    <p:sldId id="2009" r:id="rId7"/>
    <p:sldId id="2069" r:id="rId8"/>
    <p:sldId id="2070" r:id="rId9"/>
    <p:sldId id="2052" r:id="rId10"/>
    <p:sldId id="2033" r:id="rId11"/>
    <p:sldId id="2006" r:id="rId12"/>
    <p:sldId id="2043" r:id="rId13"/>
    <p:sldId id="2044" r:id="rId14"/>
    <p:sldId id="2060" r:id="rId15"/>
    <p:sldId id="2061" r:id="rId16"/>
    <p:sldId id="2062" r:id="rId17"/>
    <p:sldId id="2041" r:id="rId18"/>
    <p:sldId id="2036" r:id="rId19"/>
    <p:sldId id="2063" r:id="rId20"/>
    <p:sldId id="2073" r:id="rId21"/>
    <p:sldId id="2049" r:id="rId22"/>
    <p:sldId id="2077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CEF14-18CF-46B5-BBFB-7E4440A7D4E8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83C16-08C2-4A2E-89BA-ACDD11FF31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799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7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4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2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44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02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80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3CF1E1-2A29-43C2-9269-7DC36AFB1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CE1822D-DA0A-4DFD-8B79-259DDAA96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86AD09-5FA9-4B5F-8118-BE6B182B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B2FCBA-BC89-49A8-A1D8-97A85308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79F8518-BAED-443D-8F51-35A69188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206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FDF507-E267-48F1-8524-AAB393FF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F19F607-E5C7-4EF6-B4AC-EFD0DD285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DD20400-6AA5-4CEA-BF5C-2FE61B13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A2110EB-7A5B-4184-BFE7-035F517D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5F3E55-0E94-4F57-98ED-83AC748E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153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9FFD0A4-A13D-41BC-A41C-F236421D2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1162F8E-2395-4669-934C-32B377EBB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2F7A639-D883-4C8A-A4E8-9876264F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E671E1-EBC8-45C2-8E42-3E83123C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A1835D4-B3EE-4B82-AE2F-20F9C314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7962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C41DB-FEEA-F04B-99AA-98BA881898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-1235887" y="5414139"/>
            <a:ext cx="5387859" cy="4695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A25CD-47D8-524B-A632-1CB1A92D7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6428652" y="5538421"/>
            <a:ext cx="5387859" cy="469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2897-D021-3049-B9AB-0A4141258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8989117" y="5671701"/>
            <a:ext cx="5387859" cy="469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9BDC-690C-7C45-B709-3D9E2E870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2464532" y="5169524"/>
            <a:ext cx="5387859" cy="46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166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B06BE-BEE2-6F46-9CE6-0EF66ADA2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20127" y="-5156243"/>
            <a:ext cx="21207664" cy="154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78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83393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>
            <a:extLst>
              <a:ext uri="{FF2B5EF4-FFF2-40B4-BE49-F238E27FC236}">
                <a16:creationId xmlns:a16="http://schemas.microsoft.com/office/drawing/2014/main" id="{D851280D-BC02-F747-A729-4286B65D0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49109" y="1025497"/>
            <a:ext cx="4140923" cy="4442171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8513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4A406B56-82CC-8B40-97D8-F45BE7DCBE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882404" y="-351255"/>
            <a:ext cx="6886813" cy="6935141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87243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2622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687132" y="1413500"/>
            <a:ext cx="2182217" cy="384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17016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98509" y="2077515"/>
            <a:ext cx="3671032" cy="23239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56190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5A2529-723E-4E5F-A854-C348D174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CEB981-6DAC-4493-B276-0A0131494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2E087C-5133-4565-B930-49C35D4F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8F4B32-409B-48A9-A62F-F86C9270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7D4DE01-EC53-42F6-8F3C-5962057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9142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000211" y="2165938"/>
            <a:ext cx="3671032" cy="208250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9233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B94BA0-8286-45BE-87F2-6C983F5C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F7DC2C-C0DC-4163-9CC8-8D3612054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EFF8F1-ABCE-4882-A37F-3F6AE5F68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AE6113-61C4-4DB6-9268-A7DF4F46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2337865-D817-4F91-8B74-6C5BDE38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46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38DF03-512A-449E-8D6D-2540D2F4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008040-F8DD-48A5-9498-D74564B33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51A392-672F-4CED-8006-15BF4BC19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3F2CD80-DB82-4E5B-A9D9-D8E0C559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B6E90FB-8FCD-48B3-AAB0-76630E14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B56A099-4072-4AF2-8D3A-592E2437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714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97B941-22BA-428D-9421-115F13C3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7FF854A-F68E-44F0-A2E0-78CBE4A4B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4199339-327B-4B00-9E19-EF04CD1A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34F53C3-A98C-42BB-9B33-360DD2240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9AE158E-6F81-4ABF-B3E3-5B27FD804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6F7829A-9D6C-438C-9B58-713A6AEE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0D49961-5988-4A8C-832C-F780F96AB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8D7C7C2-D1E0-42C5-B43B-9335E896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861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C5BCD-CBE3-43D5-9C5F-275B6227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B9A615C-D415-4CD2-85C1-5E073D87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F343D1C-8E96-4494-81CB-FF1BAE6A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52703D8-4B0A-4A20-BE11-14AFFBF4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046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5964271-5D4A-4CF2-A090-F8D5509B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22B330A-D157-40AC-ABC8-8ED94FF8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89C1654-A842-4B41-9671-0B82DEE2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596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8271B8-BAB2-4304-8673-1BD4ADA9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7E78AF-00B7-4B73-A468-6C2584F33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233DC9-8A4B-4E7F-A2BA-960296B81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69438A6-0C2E-4EE0-BC73-62CDE89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3750580-6039-4CBC-A8AA-C6CB34AE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D4A0E8F-CF8C-4263-8119-0A1FDFD8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436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99B4A-29F5-4F1A-B16D-31112655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4A382AD-CBE7-4A95-BD64-53C736330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84E1AF9-D521-4297-B7B2-204609F4C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4EEFB00-6C5C-4FAB-965D-C0B4B105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E0EE147-B000-416C-9BD4-16A62D6E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EC60FC8-0316-4886-B8EC-340F6F46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72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7BCC68D-2A2C-4F04-A8A4-5156204A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C6D65F5-A13F-45FE-B63E-8A81C363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785D632-2685-4FE7-9067-E076100CA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9AB1-5AD6-4022-B64E-506714308BE7}" type="datetimeFigureOut">
              <a:rPr lang="hr-HR" smtClean="0"/>
              <a:t>23.04.2020.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AA90B3-E3B4-4946-A9C9-9F4DB478D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9FE7E3-CBB3-48D3-9E4F-235DF7C13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B3E1-D695-4507-AEF3-B9E05D0087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072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hyperlink" Target="https://pixnio.com/hr/biljke/cvijece/maslacak/biljka-maslacak-biljka-cvijet-proljece-list-ljeto-livad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nio.com/hr/biljke/cvijece/maslacak/biljka-maslacak-biljka-cvijet-proljece-list-ljeto-livad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hyperlink" Target="https://www.agronomija.info/povrcarstvo/jacanje-biljaka-maslacko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11" Type="http://schemas.openxmlformats.org/officeDocument/2006/relationships/hyperlink" Target="http://elementrpg.wikidot.com/wiki:the-way-of-the-firefly" TargetMode="External"/><Relationship Id="rId5" Type="http://schemas.openxmlformats.org/officeDocument/2006/relationships/hyperlink" Target="http://miroslavdusaniclyrik.blogspot.com/2012/08/grigor-vitez-maslacak.html" TargetMode="External"/><Relationship Id="rId10" Type="http://schemas.openxmlformats.org/officeDocument/2006/relationships/image" Target="../media/image24.jpg"/><Relationship Id="rId4" Type="http://schemas.openxmlformats.org/officeDocument/2006/relationships/image" Target="../media/image21.jpeg"/><Relationship Id="rId9" Type="http://schemas.openxmlformats.org/officeDocument/2006/relationships/hyperlink" Target="http://commons.wikimedia.org/wiki/File:Bubamara_240508_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biljka, trava&#10;&#10;Opis je automatski generiran">
            <a:extLst>
              <a:ext uri="{FF2B5EF4-FFF2-40B4-BE49-F238E27FC236}">
                <a16:creationId xmlns:a16="http://schemas.microsoft.com/office/drawing/2014/main" id="{193D792D-7CBE-453A-B9D8-552ED144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0" y="0"/>
            <a:ext cx="12556503" cy="8329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2036475" y="1168751"/>
            <a:ext cx="6418164" cy="62898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9936" y="2767202"/>
            <a:ext cx="557124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spc="151" dirty="0">
                <a:solidFill>
                  <a:srgbClr val="151540"/>
                </a:solidFill>
                <a:latin typeface="Montserrat Bold"/>
                <a:ea typeface="Nunito Bold" charset="0"/>
                <a:cs typeface="Nunito Bold" charset="0"/>
              </a:rPr>
              <a:t>PLESNA HALJINA ŽUTOG </a:t>
            </a:r>
            <a:r>
              <a:rPr lang="hr-HR" sz="3200" b="1" spc="151" dirty="0" smtClean="0">
                <a:solidFill>
                  <a:srgbClr val="151540"/>
                </a:solidFill>
                <a:latin typeface="Montserrat Bold"/>
                <a:ea typeface="Nunito Bold" charset="0"/>
                <a:cs typeface="Nunito Bold" charset="0"/>
              </a:rPr>
              <a:t>MASLAČKA</a:t>
            </a:r>
          </a:p>
          <a:p>
            <a:pPr algn="ctr"/>
            <a:r>
              <a:rPr lang="hr-HR" b="1" spc="151" dirty="0" smtClean="0">
                <a:solidFill>
                  <a:srgbClr val="151540"/>
                </a:solidFill>
                <a:latin typeface="Montserrat Bold"/>
                <a:ea typeface="Nunito Bold" charset="0"/>
                <a:cs typeface="Nunito Bold" charset="0"/>
              </a:rPr>
              <a:t>Sunčana </a:t>
            </a:r>
            <a:r>
              <a:rPr lang="hr-HR" b="1" spc="151" dirty="0" err="1" smtClean="0">
                <a:solidFill>
                  <a:srgbClr val="151540"/>
                </a:solidFill>
                <a:latin typeface="Montserrat Bold"/>
                <a:ea typeface="Nunito Bold" charset="0"/>
                <a:cs typeface="Nunito Bold" charset="0"/>
              </a:rPr>
              <a:t>Škrinjarić</a:t>
            </a:r>
            <a:endParaRPr lang="hr-HR" b="1" spc="151" dirty="0" smtClean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  <a:p>
            <a:pPr algn="ctr"/>
            <a:endParaRPr lang="hr-HR" sz="4400" b="1" spc="151" dirty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  <a:p>
            <a:pPr algn="ctr"/>
            <a:r>
              <a:rPr lang="hr-HR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Emocionalno topla </a:t>
            </a:r>
            <a:r>
              <a:rPr lang="hr-HR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slikovnica koja govori o važnosti </a:t>
            </a:r>
          </a:p>
          <a:p>
            <a:pPr algn="ctr"/>
            <a:r>
              <a:rPr lang="hr-HR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pomaganja </a:t>
            </a:r>
            <a:r>
              <a:rPr lang="hr-HR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drugima</a:t>
            </a:r>
            <a:endParaRPr lang="hr-HR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r-H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</a:t>
            </a:r>
          </a:p>
          <a:p>
            <a:pPr algn="ctr" defTabSz="914194"/>
            <a:endParaRPr lang="hr-HR" sz="2800" b="1" spc="151" dirty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  <a:p>
            <a:pPr algn="ctr" defTabSz="914194"/>
            <a:endParaRPr lang="hr-HR" sz="2800" b="1" spc="151" dirty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  <a:p>
            <a:pPr algn="ctr" defTabSz="914194"/>
            <a:endParaRPr lang="en-US" sz="2800" b="1" spc="151" dirty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7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5613159" y="-722726"/>
            <a:ext cx="2857657" cy="48232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591671" y="833718"/>
            <a:ext cx="4359151" cy="64892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MASLAČAK ŠALJE DJECU U SVIJET</a:t>
            </a:r>
          </a:p>
          <a:p>
            <a:endParaRPr lang="hr-HR" sz="1600" dirty="0">
              <a:solidFill>
                <a:srgbClr val="1C1E21"/>
              </a:solidFill>
              <a:latin typeface="Helvetica" panose="020B0604020202020204" pitchFamily="34" charset="0"/>
            </a:endParaRPr>
          </a:p>
          <a:p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Svu svoju djecu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Maslačak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Žut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Poslat će danas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Na dalek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Put.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-Kad prvi vjetar ovamo stigne,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Recite da vas visoko digne!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Padobran mali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Svakom ću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Dati,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Neka vas sunce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Na putu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Prati!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Kada se njime spustite dolje,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Tražite cvjetno,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sunčano polje!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 err="1">
                <a:solidFill>
                  <a:srgbClr val="1C1E21"/>
                </a:solidFill>
                <a:latin typeface="Helvetica" panose="020B0604020202020204" pitchFamily="34" charset="0"/>
              </a:rPr>
              <a:t>Nek</a:t>
            </a: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 vam je uskoro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Šeširić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Žut!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 err="1">
                <a:solidFill>
                  <a:srgbClr val="1C1E21"/>
                </a:solidFill>
                <a:latin typeface="Helvetica" panose="020B0604020202020204" pitchFamily="34" charset="0"/>
              </a:rPr>
              <a:t>Letite,djeco</a:t>
            </a: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-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Sretan vam</a:t>
            </a:r>
            <a:b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</a:br>
            <a:r>
              <a:rPr lang="hr-HR" sz="1600" dirty="0">
                <a:solidFill>
                  <a:srgbClr val="1C1E21"/>
                </a:solidFill>
                <a:latin typeface="Helvetica" panose="020B0604020202020204" pitchFamily="34" charset="0"/>
              </a:rPr>
              <a:t>Put                                    Stanislav </a:t>
            </a:r>
            <a:r>
              <a:rPr lang="hr-HR" sz="1600" dirty="0" err="1">
                <a:solidFill>
                  <a:srgbClr val="1C1E21"/>
                </a:solidFill>
                <a:latin typeface="Helvetica" panose="020B0604020202020204" pitchFamily="34" charset="0"/>
              </a:rPr>
              <a:t>Femenić</a:t>
            </a:r>
            <a:endParaRPr lang="hr-HR" sz="1600" b="0" i="0" dirty="0">
              <a:solidFill>
                <a:srgbClr val="1C1E2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26" y="2716306"/>
            <a:ext cx="4046938" cy="256880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Pravokutnik 1"/>
          <p:cNvSpPr/>
          <p:nvPr/>
        </p:nvSpPr>
        <p:spPr>
          <a:xfrm>
            <a:off x="762000" y="251012"/>
            <a:ext cx="4052047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RECITACIJE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9269927" y="251012"/>
            <a:ext cx="25526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MASLAČAK</a:t>
            </a: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Žut maslačak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jednog dana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odlučio čvrsto,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odseliti će sa svog staništa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naći neko drugo mjesto.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Tri je dana mislio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kud bi mogao poći,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gdje bi ljepše bilo živjeti,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i napokon smislio.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Po čemu je od njega ljepša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potočnica plava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da bi pokraj vode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baš ona cvjetala?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Zar ja nisam puno ljepši?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upita maslačak.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„Jesi, jesi, baš si lijep!“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šapće sunca zračak.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To maslačku dalo snage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pa zamoli vjetrić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da prenese njega nježnog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baš uz plavi cvjetić. 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Sada rastu zajedno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potočnica i maslačak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a sa neba na njih grije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istog sunca zračak.</a:t>
            </a:r>
            <a:endParaRPr lang="hr-HR" sz="1200" dirty="0">
              <a:ln>
                <a:solidFill>
                  <a:srgbClr val="0070C0"/>
                </a:solidFill>
              </a:ln>
              <a:solidFill>
                <a:schemeClr val="tx2"/>
              </a:solidFill>
              <a:latin typeface="Verdana" panose="020B0604030504040204" pitchFamily="34" charset="0"/>
            </a:endParaRPr>
          </a:p>
          <a:p>
            <a:r>
              <a:rPr lang="hr-HR" sz="120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                                                               Nada </a:t>
            </a:r>
            <a:r>
              <a:rPr lang="hr-HR" sz="1200" dirty="0" smtClean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latin typeface="Verdana" panose="020B0604030504040204" pitchFamily="34" charset="0"/>
              </a:rPr>
              <a:t>Landeka</a:t>
            </a:r>
            <a:endParaRPr lang="hr-H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38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88984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2400" b="1" dirty="0">
                <a:solidFill>
                  <a:srgbClr val="110070"/>
                </a:solidFill>
                <a:latin typeface="Verdana" panose="020B0604030504040204" pitchFamily="34" charset="0"/>
              </a:rPr>
              <a:t>MASLAČAK</a:t>
            </a:r>
          </a:p>
          <a:p>
            <a:r>
              <a:rPr lang="hr-HR" dirty="0">
                <a:solidFill>
                  <a:srgbClr val="FF00FF"/>
                </a:solidFill>
                <a:latin typeface="Verdana" panose="020B0604030504040204" pitchFamily="34" charset="0"/>
              </a:rPr>
              <a:t>GRIGOR VITEZ</a:t>
            </a:r>
          </a:p>
          <a:p>
            <a:endParaRPr lang="hr-HR" dirty="0">
              <a:solidFill>
                <a:srgbClr val="13036D"/>
              </a:solidFill>
              <a:latin typeface="Verdana" panose="020B0604030504040204" pitchFamily="34" charset="0"/>
            </a:endParaRPr>
          </a:p>
          <a:p>
            <a:pPr algn="ctr"/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Hej maslačku uz poljski put,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A gdje ti je dukat žut?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Pravio sam trampu: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Dao ga za lampu.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A kome ćeš sjati,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Može li se znati?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Djeci, kad me pušu,</a:t>
            </a:r>
            <a:b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13036D"/>
                </a:solidFill>
                <a:latin typeface="Verdana" panose="020B0604030504040204" pitchFamily="34" charset="0"/>
              </a:rPr>
              <a:t>Obasjat' ću dušu.</a:t>
            </a:r>
          </a:p>
          <a:p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3" y="2884602"/>
            <a:ext cx="2981704" cy="3187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17" y="3328196"/>
            <a:ext cx="3187812" cy="3187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91655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57E1A-C84C-034D-ADE4-579E36C61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480" y="965559"/>
            <a:ext cx="5892441" cy="5892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65" y="2451453"/>
            <a:ext cx="4014535" cy="399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585" y="230576"/>
            <a:ext cx="5371429" cy="6219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0" y="482600"/>
            <a:ext cx="40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ŽIVOTNI CIKLUS JEDNOG MASLAČKA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-pomoću </a:t>
            </a:r>
            <a:r>
              <a:rPr lang="hr-HR" dirty="0" smtClean="0">
                <a:solidFill>
                  <a:schemeClr val="accent6">
                    <a:lumMod val="10000"/>
                  </a:schemeClr>
                </a:solidFill>
              </a:rPr>
              <a:t>sličica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probaj složiti životni ciklus jednog maslačka i opiši ga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083300" y="1549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7430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999" y="986972"/>
            <a:ext cx="78377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5"/>
                </a:solidFill>
              </a:rPr>
              <a:t>Izrada herbarija može se podijeliti na 3 jednostavna koraka:</a:t>
            </a:r>
            <a:endParaRPr lang="hr-HR" dirty="0">
              <a:solidFill>
                <a:schemeClr val="accent5"/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1.Sakupljanje biljaka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2.Sušenje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3.Postavljanje u herbarij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 </a:t>
            </a:r>
          </a:p>
          <a:p>
            <a:r>
              <a:rPr lang="hr-HR" b="1" dirty="0">
                <a:solidFill>
                  <a:schemeClr val="accent5"/>
                </a:solidFill>
              </a:rPr>
              <a:t>1.Sakupljanje biljaka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hr-HR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Da biste sakupili biljke potrebna vam je prije svega dobra priprema za teren. Osim prikladne obuće i odjeće, potrebno je ponijeti sa sobom čvrste korice (2 plohe od kartona ili iverice povezane špagom) i stare novine u koje ćete ulagati biljke</a:t>
            </a:r>
            <a:r>
              <a:rPr lang="hr-HR" dirty="0"/>
              <a:t>.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Kod stavljanja biljaka u prenosivi herbarij, bitno je da se biljke ne zgužvaju,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izmješaju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i ne oštete. Da do toga ne bi došlo, potrebno svaku biljku staviti u zasebni list papira.</a:t>
            </a:r>
          </a:p>
          <a:p>
            <a:r>
              <a:rPr lang="hr-HR" b="1" dirty="0">
                <a:solidFill>
                  <a:schemeClr val="accent5"/>
                </a:solidFill>
              </a:rPr>
              <a:t> 2. Sušenje</a:t>
            </a:r>
            <a:endParaRPr lang="hr-HR" dirty="0">
              <a:solidFill>
                <a:schemeClr val="accent5"/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Sušenje je svakako najbitniji proces izrade herbarija. U prosjeku se biljke moraju sušiti barem dvadesetak dana, a neke biljke se suše i mjesec i više dana. Obično vlažnije biljke „presvlačimo“ (odnosno mijenjamo novinski papir) puno puta dok ne izgube svu vlagu.</a:t>
            </a:r>
            <a:br>
              <a:rPr lang="hr-HR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Uklanjanjem vlage i svježeg zraka usporavamo i konačno sprečavamo razvoj gljivica i bakterija zbog kojih bi došlo do truljenja i raspadanja</a:t>
            </a:r>
            <a:r>
              <a:rPr lang="hr-HR" dirty="0"/>
              <a:t>.</a:t>
            </a:r>
          </a:p>
          <a:p>
            <a:pPr marL="342900" indent="-342900">
              <a:buAutoNum type="arabicPeriod"/>
            </a:pPr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hr-HR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998" y="449943"/>
            <a:ext cx="608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6">
                    <a:lumMod val="10000"/>
                  </a:schemeClr>
                </a:solidFill>
              </a:rPr>
              <a:t>NAPRAVI SVOJ HERBARIJ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33" y="189122"/>
            <a:ext cx="3714601" cy="27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50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91" y="2502883"/>
            <a:ext cx="2376721" cy="157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178204"/>
            <a:ext cx="102615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pl-PL" dirty="0">
                <a:solidFill>
                  <a:schemeClr val="accent5"/>
                </a:solidFill>
              </a:rPr>
              <a:t>polaganje biljke u papir</a:t>
            </a:r>
            <a:endParaRPr lang="hr-HR" dirty="0">
              <a:solidFill>
                <a:schemeClr val="accent5"/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Biljku položite u novinski papir tako da vam svaki list i cvijet bude izravnat. Pazite da se listovi i latice ne savijaju. Isto tako je važno da se međusobno listovi što manje preklapaju, pa ih je ponekad potrebno malo rukom razdvojiti </a:t>
            </a: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hr-HR" dirty="0">
                <a:solidFill>
                  <a:schemeClr val="accent5"/>
                </a:solidFill>
              </a:rPr>
              <a:t>b)   prekrivanje biljke papirnatim ubrusom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Poklopite biljku s gornje strane papirom pazeći da ste ju prethodno dobro položili. Zatim stavite drugu  </a:t>
            </a:r>
            <a:r>
              <a:rPr lang="hr-HR" dirty="0">
                <a:solidFill>
                  <a:schemeClr val="bg1"/>
                </a:solidFill>
              </a:rPr>
              <a:t>biljku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u drugi papir i položite ju na prijašnju tako da su obje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odjeljene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slojem papira.</a:t>
            </a:r>
            <a:r>
              <a:rPr lang="hr-HR" dirty="0"/>
              <a:t> </a:t>
            </a:r>
          </a:p>
          <a:p>
            <a:endParaRPr lang="hr-HR" dirty="0"/>
          </a:p>
          <a:p>
            <a:pPr marL="342900" indent="-342900">
              <a:buAutoNum type="alphaLcParenR" startAt="3"/>
            </a:pPr>
            <a:r>
              <a:rPr lang="hr-HR" dirty="0">
                <a:solidFill>
                  <a:schemeClr val="accent5"/>
                </a:solidFill>
              </a:rPr>
              <a:t>prešanje biljaka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Nakon što ste dovršili svoju hrpu, stavite neki težak predmet na vrh, npr. par debelih knjiga ili teških kutija. Na taj način će se biljke bolje osušiti i biljni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djelovi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će se izravnati. Svaki dan „presvlačite“ biljke odnosno mijenjajte papire u kojima se nalaze biljke.</a:t>
            </a: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69" y="1123288"/>
            <a:ext cx="2891971" cy="1777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0" y="4832438"/>
            <a:ext cx="2891971" cy="192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16046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429" y="682171"/>
            <a:ext cx="95358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5"/>
                </a:solidFill>
              </a:rPr>
              <a:t>3. Postavljanje biljke u herbarij</a:t>
            </a:r>
            <a:endParaRPr lang="hr-HR" dirty="0">
              <a:solidFill>
                <a:schemeClr val="accent5"/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Nakon par tjedana, valja biljke spremiti u herbarij. Potrebne su vam škare, A4 papir (preporuča se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tvđi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), ljepljiva traka, prozirne A4 košuljice s rupicama, fascikl s metalnim kvačicama i papirnate ceduljice a praznim mjestima za naziv biljke, ime sakupljača, nalazište i datum prikupljanja.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a) Svaku biljku ćete zalijepiti tankom ljepljivom trakom na list tvrđeg A4 papira.</a:t>
            </a:r>
            <a:br>
              <a:rPr lang="hr-HR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A4 listove s biljkama i ceduljom ćete obući u prozirne A4 košuljice s rupicama na dužoj strani. Zatim ćete pričvrstiti biljke u vaš fascikl. Za svaku biljku napišite njezin naziv i nalazište, datum i ime sakupljača.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Osim herbarija možete izraditi cvjetne slike,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bookmarkere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…</a:t>
            </a:r>
            <a:br>
              <a:rPr lang="hr-HR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hr-HR" dirty="0">
                <a:solidFill>
                  <a:schemeClr val="accent6">
                    <a:lumMod val="10000"/>
                  </a:schemeClr>
                </a:solidFill>
              </a:rPr>
            </a:br>
            <a:endParaRPr lang="hr-HR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45" y="682171"/>
            <a:ext cx="2148065" cy="1530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3" y="3953449"/>
            <a:ext cx="2686598" cy="2014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63" y="3710669"/>
            <a:ext cx="2227894" cy="2484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311" y="3510640"/>
            <a:ext cx="2015798" cy="302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365" y="3510640"/>
            <a:ext cx="2684131" cy="2684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46231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2528" y="388001"/>
            <a:ext cx="5988867" cy="586909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63C37F9-6674-4202-B5F4-9020D46AE74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94615" y="2966689"/>
            <a:ext cx="158850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4AC31A7-B2BA-49ED-B389-6F8FCB95F4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94615" y="5328889"/>
            <a:ext cx="158850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hr-HR" altLang="sr-Latn-R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6813" y="327041"/>
            <a:ext cx="5988867" cy="5869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264" y="328113"/>
            <a:ext cx="60742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Senzorna cvjetna boca</a:t>
            </a:r>
          </a:p>
          <a:p>
            <a:endParaRPr lang="hr-HR" b="1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-prazna plastična boca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cvjeće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npr.maslačak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, tratinčice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-šljokice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-vruće ljepilo za zatvaranje boce, ako nemate </a:t>
            </a:r>
            <a:r>
              <a:rPr lang="hr-HR" dirty="0" smtClean="0">
                <a:solidFill>
                  <a:schemeClr val="accent6">
                    <a:lumMod val="10000"/>
                  </a:schemeClr>
                </a:solidFill>
              </a:rPr>
              <a:t>možete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koristiti </a:t>
            </a:r>
            <a:r>
              <a:rPr lang="hr-HR" dirty="0" err="1">
                <a:solidFill>
                  <a:schemeClr val="accent6">
                    <a:lumMod val="10000"/>
                  </a:schemeClr>
                </a:solidFill>
              </a:rPr>
              <a:t>izolir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traku- plava, zelena…</a:t>
            </a:r>
          </a:p>
          <a:p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-za dekoraciju uključite maštu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  <a:sym typeface="Wingdings" panose="05000000000000000000" pitchFamily="2" charset="2"/>
              </a:rPr>
              <a:t></a:t>
            </a:r>
            <a:endParaRPr lang="hr-HR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881" y="1451054"/>
            <a:ext cx="4619048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-305130" y="881653"/>
            <a:ext cx="6773877" cy="483203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FF6702F-2063-46B6-AC88-2B9686D30390}"/>
              </a:ext>
            </a:extLst>
          </p:cNvPr>
          <p:cNvSpPr txBox="1"/>
          <p:nvPr/>
        </p:nvSpPr>
        <p:spPr>
          <a:xfrm>
            <a:off x="782320" y="6278880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Izvor fotografije: </a:t>
            </a:r>
            <a:r>
              <a:rPr lang="hr-HR" dirty="0" err="1"/>
              <a:t>Pinterest</a:t>
            </a: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5815648" y="1097329"/>
            <a:ext cx="6773877" cy="4832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3600" y="368968"/>
            <a:ext cx="5131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GRAFOMOTORIČKE VJEŽBE</a:t>
            </a:r>
            <a:endParaRPr lang="hr-HR" sz="36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07" y="1735826"/>
            <a:ext cx="2761905" cy="390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540" y="1713403"/>
            <a:ext cx="3014867" cy="394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237" y="1713404"/>
            <a:ext cx="2704384" cy="38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2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15" y="827129"/>
            <a:ext cx="3358533" cy="4750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827129"/>
            <a:ext cx="3385800" cy="47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296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314129E1-FCF9-42A5-9D3E-4F75EEBA24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8496" y="919174"/>
            <a:ext cx="2898106" cy="3329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56D0D2D6-1119-4016-A045-209BE2CD2F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8001" y="1725502"/>
            <a:ext cx="4394877" cy="445329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35AD080-DEFE-4EE1-B3DE-805439CB46FD}"/>
              </a:ext>
            </a:extLst>
          </p:cNvPr>
          <p:cNvSpPr txBox="1"/>
          <p:nvPr/>
        </p:nvSpPr>
        <p:spPr>
          <a:xfrm flipH="1">
            <a:off x="7872890" y="4978470"/>
            <a:ext cx="4243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Predlošci kako olovkom nacrtati maslačak.</a:t>
            </a:r>
          </a:p>
          <a:p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Uz preciznost, pažnju i koncentraciju dijete vježba i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okulomotorne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 vještine (koordinacija oko- ruka)uočavajući detalje…</a:t>
            </a: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5591C250-F4FB-44D9-A01B-62B8BE1137F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4" y="837783"/>
            <a:ext cx="2664085" cy="3329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7862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7220" y="43580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000" b="1" i="1" dirty="0" smtClean="0"/>
              <a:t/>
            </a:r>
            <a:br>
              <a:rPr lang="hr-HR" sz="2000" b="1" i="1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i="1" dirty="0" smtClean="0"/>
          </a:p>
          <a:p>
            <a:pPr marL="0" indent="0">
              <a:buNone/>
            </a:pPr>
            <a:endParaRPr lang="hr-HR" i="1" dirty="0" smtClean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6" y="1132523"/>
            <a:ext cx="1532096" cy="20427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1195705"/>
            <a:ext cx="1068467" cy="142462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88" y="852646"/>
            <a:ext cx="1051560" cy="140208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40" y="990600"/>
            <a:ext cx="668655" cy="8915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6116219" y="1867822"/>
            <a:ext cx="5643157" cy="501488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6518315" y="1532661"/>
            <a:ext cx="5809951" cy="484073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5373172" y="1105948"/>
            <a:ext cx="5809951" cy="484073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7034850" y="1630632"/>
            <a:ext cx="3458366" cy="464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i="1" dirty="0" smtClean="0"/>
              <a:t>Već </a:t>
            </a:r>
            <a:r>
              <a:rPr lang="hr-HR" sz="1600" i="1" dirty="0"/>
              <a:t>je jedan </a:t>
            </a:r>
            <a:r>
              <a:rPr lang="hr-HR" sz="1600" i="1" dirty="0" smtClean="0"/>
              <a:t>zli </a:t>
            </a:r>
            <a:r>
              <a:rPr lang="hr-HR" sz="1600" i="1" dirty="0"/>
              <a:t>pauk koji je čuo priču o </a:t>
            </a:r>
            <a:r>
              <a:rPr lang="hr-HR" sz="1600" i="1" dirty="0" smtClean="0"/>
              <a:t>maslačku </a:t>
            </a:r>
            <a:r>
              <a:rPr lang="hr-HR" sz="1600" i="1" dirty="0"/>
              <a:t>odlučio </a:t>
            </a:r>
            <a:r>
              <a:rPr lang="hr-HR" sz="1600" i="1" dirty="0" smtClean="0"/>
              <a:t> satkati mu takvu </a:t>
            </a:r>
            <a:r>
              <a:rPr lang="hr-HR" sz="1600" i="1" dirty="0"/>
              <a:t>haljinu kakvu još nitko nije vidio. Nadao se da će lakše umrijeti ako napravi nešto lijepo za maslačka.</a:t>
            </a:r>
          </a:p>
          <a:p>
            <a:r>
              <a:rPr lang="hr-HR" sz="1600" i="1" dirty="0" smtClean="0"/>
              <a:t>Pauk je  </a:t>
            </a:r>
            <a:r>
              <a:rPr lang="hr-HR" sz="1600" i="1" dirty="0"/>
              <a:t>marljivo radio cijelu </a:t>
            </a:r>
            <a:r>
              <a:rPr lang="hr-HR" sz="1600" i="1" dirty="0" smtClean="0"/>
              <a:t>noć i haljina </a:t>
            </a:r>
            <a:r>
              <a:rPr lang="hr-HR" sz="1600" i="1" dirty="0"/>
              <a:t>je bila gotova ujutro. Maslačak je bio presretan, odjenuo je prekrasnu haljinu i otišao na ples. Svi su se divili njegovoj haljini, a on je cijelu noć zadovoljno plesao.</a:t>
            </a:r>
          </a:p>
          <a:p>
            <a:r>
              <a:rPr lang="hr-HR" sz="1600" i="1" dirty="0"/>
              <a:t>Sljedećeg dana, u maslačka je puhnuo dječak, a haljina se raspala. No, u proljeće je niknulo pored tog maslačka </a:t>
            </a:r>
            <a:r>
              <a:rPr lang="hr-HR" sz="1600" i="1" dirty="0" smtClean="0"/>
              <a:t>mnoštvo </a:t>
            </a:r>
            <a:r>
              <a:rPr lang="hr-HR" sz="1600" i="1" dirty="0"/>
              <a:t>drugih koji su također </a:t>
            </a:r>
            <a:r>
              <a:rPr lang="hr-HR" sz="1600" i="1" dirty="0" smtClean="0"/>
              <a:t>sudjelovali  na plesu </a:t>
            </a:r>
            <a:r>
              <a:rPr lang="hr-HR" sz="1600" i="1" dirty="0"/>
              <a:t>cvijeća u svojim </a:t>
            </a:r>
            <a:r>
              <a:rPr lang="hr-HR" sz="1600" i="1" dirty="0" smtClean="0"/>
              <a:t>lijepim </a:t>
            </a:r>
            <a:r>
              <a:rPr lang="hr-HR" sz="1600" i="1" dirty="0"/>
              <a:t>haljinama</a:t>
            </a:r>
            <a:r>
              <a:rPr lang="hr-HR" sz="1600" dirty="0"/>
              <a:t>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525A367-87EF-466C-BB0F-1B393E8171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8" r="3653"/>
          <a:stretch/>
        </p:blipFill>
        <p:spPr>
          <a:xfrm>
            <a:off x="297220" y="2298170"/>
            <a:ext cx="5469119" cy="4898674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741325" y="2950494"/>
            <a:ext cx="4588322" cy="372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avokutnik 19"/>
          <p:cNvSpPr/>
          <p:nvPr/>
        </p:nvSpPr>
        <p:spPr>
          <a:xfrm>
            <a:off x="737618" y="2925128"/>
            <a:ext cx="4588322" cy="372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/>
              <a:t>Cvijeće je svake godine u isto vrijeme priređivalo raskošni ples koji je bio toliko lijep i poseban </a:t>
            </a:r>
            <a:r>
              <a:rPr lang="hr-HR" sz="1600" dirty="0" smtClean="0"/>
              <a:t>da bi </a:t>
            </a:r>
            <a:r>
              <a:rPr lang="hr-HR" sz="1600" dirty="0"/>
              <a:t>uvijek trajao do zore. Cijele godine su se izrađivale i krojile posebne haljine, ukrasi i kape kako bi sve bilo </a:t>
            </a:r>
            <a:r>
              <a:rPr lang="hr-HR" sz="1600" dirty="0" smtClean="0"/>
              <a:t>spremno </a:t>
            </a:r>
            <a:r>
              <a:rPr lang="hr-HR" sz="1600" dirty="0"/>
              <a:t>za taj raskošni ples.</a:t>
            </a:r>
          </a:p>
          <a:p>
            <a:r>
              <a:rPr lang="hr-HR" sz="1600" dirty="0" smtClean="0"/>
              <a:t>Jedino </a:t>
            </a:r>
            <a:r>
              <a:rPr lang="hr-HR" sz="1600" dirty="0"/>
              <a:t>je jedan tužni žuti maslačak </a:t>
            </a:r>
            <a:r>
              <a:rPr lang="hr-HR" sz="1600" dirty="0" smtClean="0"/>
              <a:t> </a:t>
            </a:r>
            <a:r>
              <a:rPr lang="hr-HR" sz="1600" dirty="0"/>
              <a:t>plakao u jarku jer nije mogao prisustvovati plesu. Zapravo, on je mislio da ima ružnu haljinu pa ne </a:t>
            </a:r>
            <a:r>
              <a:rPr lang="hr-HR" sz="1600" dirty="0" smtClean="0"/>
              <a:t>zaslužuje biti na plesu</a:t>
            </a:r>
            <a:r>
              <a:rPr lang="hr-HR" sz="1600" dirty="0"/>
              <a:t>. Njegov tužan plač je začula jedna bubamara</a:t>
            </a:r>
            <a:r>
              <a:rPr lang="hr-HR" sz="1600" dirty="0" smtClean="0"/>
              <a:t>, </a:t>
            </a:r>
            <a:r>
              <a:rPr lang="hr-HR" sz="1600" dirty="0"/>
              <a:t>božja ovčica. Žuti maslačak joj se povjerio da ima najružniju haljinu od svih te da takav ne </a:t>
            </a:r>
            <a:r>
              <a:rPr lang="hr-HR" sz="1600" dirty="0" smtClean="0"/>
              <a:t>može ići na ples.</a:t>
            </a:r>
            <a:endParaRPr lang="hr-HR" sz="1600" dirty="0"/>
          </a:p>
          <a:p>
            <a:r>
              <a:rPr lang="hr-HR" sz="1600" dirty="0"/>
              <a:t>Bubamara je bila zbunjena jer nije znala kako pomoći jadnom maslačku. Pitala je ostale kukce za savjet, ali nitko joj nije dao nikakvo rješenje</a:t>
            </a:r>
            <a:r>
              <a:rPr lang="hr-HR" dirty="0"/>
              <a:t>.</a:t>
            </a:r>
          </a:p>
        </p:txBody>
      </p:sp>
      <p:sp>
        <p:nvSpPr>
          <p:cNvPr id="21" name="Pravokutnik 20"/>
          <p:cNvSpPr/>
          <p:nvPr/>
        </p:nvSpPr>
        <p:spPr>
          <a:xfrm>
            <a:off x="148518" y="19009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b="1" i="1" dirty="0" smtClean="0"/>
          </a:p>
          <a:p>
            <a:r>
              <a:rPr lang="hr-HR" b="1" i="1" dirty="0" smtClean="0"/>
              <a:t>Ova </a:t>
            </a:r>
            <a:r>
              <a:rPr lang="hr-HR" b="1" i="1" dirty="0"/>
              <a:t>prekrasna priča Sunčane </a:t>
            </a:r>
            <a:r>
              <a:rPr lang="hr-HR" b="1" i="1" dirty="0" err="1"/>
              <a:t>Škrinjarić</a:t>
            </a:r>
            <a:r>
              <a:rPr lang="hr-HR" b="1" i="1" dirty="0"/>
              <a:t>  iznimno je važna za naše najmlađe, jer osim o </a:t>
            </a:r>
            <a:r>
              <a:rPr lang="hr-HR" b="1" i="1" dirty="0" smtClean="0"/>
              <a:t>prirodi, </a:t>
            </a:r>
            <a:r>
              <a:rPr lang="hr-HR" b="1" i="1" dirty="0"/>
              <a:t>govori i o važnosti prijateljstva i tome kako uz prave prijatelje možemo postići sve što želimo.</a:t>
            </a: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 </a:t>
            </a:r>
            <a:r>
              <a:rPr lang="hr-HR" sz="2000" b="1" dirty="0">
                <a:latin typeface="Bahnschrift" panose="020B0502040204020203" pitchFamily="34" charset="0"/>
              </a:rPr>
              <a:t/>
            </a:r>
            <a:br>
              <a:rPr lang="hr-HR" sz="2000" b="1" dirty="0">
                <a:latin typeface="Bahnschrift" panose="020B0502040204020203" pitchFamily="34" charset="0"/>
              </a:rPr>
            </a:br>
            <a:r>
              <a:rPr lang="hr-HR" b="1" i="1" dirty="0"/>
              <a:t/>
            </a:r>
            <a:br>
              <a:rPr lang="hr-HR" b="1" i="1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22" name="Pravokutnik 21"/>
          <p:cNvSpPr/>
          <p:nvPr/>
        </p:nvSpPr>
        <p:spPr>
          <a:xfrm>
            <a:off x="6908533" y="366969"/>
            <a:ext cx="3584683" cy="865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Kratak sadržaj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90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05" y="221825"/>
            <a:ext cx="4192207" cy="5970326"/>
          </a:xfrm>
          <a:custGeom>
            <a:avLst/>
            <a:gdLst>
              <a:gd name="connsiteX0" fmla="*/ 0 w 4192207"/>
              <a:gd name="connsiteY0" fmla="*/ 0 h 5970326"/>
              <a:gd name="connsiteX1" fmla="*/ 473121 w 4192207"/>
              <a:gd name="connsiteY1" fmla="*/ 0 h 5970326"/>
              <a:gd name="connsiteX2" fmla="*/ 1072007 w 4192207"/>
              <a:gd name="connsiteY2" fmla="*/ 0 h 5970326"/>
              <a:gd name="connsiteX3" fmla="*/ 1628972 w 4192207"/>
              <a:gd name="connsiteY3" fmla="*/ 0 h 5970326"/>
              <a:gd name="connsiteX4" fmla="*/ 2269781 w 4192207"/>
              <a:gd name="connsiteY4" fmla="*/ 0 h 5970326"/>
              <a:gd name="connsiteX5" fmla="*/ 2742901 w 4192207"/>
              <a:gd name="connsiteY5" fmla="*/ 0 h 5970326"/>
              <a:gd name="connsiteX6" fmla="*/ 3257944 w 4192207"/>
              <a:gd name="connsiteY6" fmla="*/ 0 h 5970326"/>
              <a:gd name="connsiteX7" fmla="*/ 4192207 w 4192207"/>
              <a:gd name="connsiteY7" fmla="*/ 0 h 5970326"/>
              <a:gd name="connsiteX8" fmla="*/ 4192207 w 4192207"/>
              <a:gd name="connsiteY8" fmla="*/ 477626 h 5970326"/>
              <a:gd name="connsiteX9" fmla="*/ 4192207 w 4192207"/>
              <a:gd name="connsiteY9" fmla="*/ 895549 h 5970326"/>
              <a:gd name="connsiteX10" fmla="*/ 4192207 w 4192207"/>
              <a:gd name="connsiteY10" fmla="*/ 1492582 h 5970326"/>
              <a:gd name="connsiteX11" fmla="*/ 4192207 w 4192207"/>
              <a:gd name="connsiteY11" fmla="*/ 1910504 h 5970326"/>
              <a:gd name="connsiteX12" fmla="*/ 4192207 w 4192207"/>
              <a:gd name="connsiteY12" fmla="*/ 2328427 h 5970326"/>
              <a:gd name="connsiteX13" fmla="*/ 4192207 w 4192207"/>
              <a:gd name="connsiteY13" fmla="*/ 2806053 h 5970326"/>
              <a:gd name="connsiteX14" fmla="*/ 4192207 w 4192207"/>
              <a:gd name="connsiteY14" fmla="*/ 3223976 h 5970326"/>
              <a:gd name="connsiteX15" fmla="*/ 4192207 w 4192207"/>
              <a:gd name="connsiteY15" fmla="*/ 3641899 h 5970326"/>
              <a:gd name="connsiteX16" fmla="*/ 4192207 w 4192207"/>
              <a:gd name="connsiteY16" fmla="*/ 4179228 h 5970326"/>
              <a:gd name="connsiteX17" fmla="*/ 4192207 w 4192207"/>
              <a:gd name="connsiteY17" fmla="*/ 4776261 h 5970326"/>
              <a:gd name="connsiteX18" fmla="*/ 4192207 w 4192207"/>
              <a:gd name="connsiteY18" fmla="*/ 5313590 h 5970326"/>
              <a:gd name="connsiteX19" fmla="*/ 4192207 w 4192207"/>
              <a:gd name="connsiteY19" fmla="*/ 5970326 h 5970326"/>
              <a:gd name="connsiteX20" fmla="*/ 3635242 w 4192207"/>
              <a:gd name="connsiteY20" fmla="*/ 5970326 h 5970326"/>
              <a:gd name="connsiteX21" fmla="*/ 3120200 w 4192207"/>
              <a:gd name="connsiteY21" fmla="*/ 5970326 h 5970326"/>
              <a:gd name="connsiteX22" fmla="*/ 2521313 w 4192207"/>
              <a:gd name="connsiteY22" fmla="*/ 5970326 h 5970326"/>
              <a:gd name="connsiteX23" fmla="*/ 2006270 w 4192207"/>
              <a:gd name="connsiteY23" fmla="*/ 5970326 h 5970326"/>
              <a:gd name="connsiteX24" fmla="*/ 1449306 w 4192207"/>
              <a:gd name="connsiteY24" fmla="*/ 5970326 h 5970326"/>
              <a:gd name="connsiteX25" fmla="*/ 976185 w 4192207"/>
              <a:gd name="connsiteY25" fmla="*/ 5970326 h 5970326"/>
              <a:gd name="connsiteX26" fmla="*/ 0 w 4192207"/>
              <a:gd name="connsiteY26" fmla="*/ 5970326 h 5970326"/>
              <a:gd name="connsiteX27" fmla="*/ 0 w 4192207"/>
              <a:gd name="connsiteY27" fmla="*/ 5492700 h 5970326"/>
              <a:gd name="connsiteX28" fmla="*/ 0 w 4192207"/>
              <a:gd name="connsiteY28" fmla="*/ 5074777 h 5970326"/>
              <a:gd name="connsiteX29" fmla="*/ 0 w 4192207"/>
              <a:gd name="connsiteY29" fmla="*/ 4597151 h 5970326"/>
              <a:gd name="connsiteX30" fmla="*/ 0 w 4192207"/>
              <a:gd name="connsiteY30" fmla="*/ 3880712 h 5970326"/>
              <a:gd name="connsiteX31" fmla="*/ 0 w 4192207"/>
              <a:gd name="connsiteY31" fmla="*/ 3164273 h 5970326"/>
              <a:gd name="connsiteX32" fmla="*/ 0 w 4192207"/>
              <a:gd name="connsiteY32" fmla="*/ 2507537 h 5970326"/>
              <a:gd name="connsiteX33" fmla="*/ 0 w 4192207"/>
              <a:gd name="connsiteY33" fmla="*/ 1850801 h 5970326"/>
              <a:gd name="connsiteX34" fmla="*/ 0 w 4192207"/>
              <a:gd name="connsiteY34" fmla="*/ 1373175 h 5970326"/>
              <a:gd name="connsiteX35" fmla="*/ 0 w 4192207"/>
              <a:gd name="connsiteY35" fmla="*/ 656736 h 5970326"/>
              <a:gd name="connsiteX36" fmla="*/ 0 w 4192207"/>
              <a:gd name="connsiteY36" fmla="*/ 0 h 597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192207" h="5970326" fill="none" extrusionOk="0">
                <a:moveTo>
                  <a:pt x="0" y="0"/>
                </a:moveTo>
                <a:cubicBezTo>
                  <a:pt x="103751" y="-22937"/>
                  <a:pt x="275862" y="1388"/>
                  <a:pt x="473121" y="0"/>
                </a:cubicBezTo>
                <a:cubicBezTo>
                  <a:pt x="670380" y="-1388"/>
                  <a:pt x="888534" y="33289"/>
                  <a:pt x="1072007" y="0"/>
                </a:cubicBezTo>
                <a:cubicBezTo>
                  <a:pt x="1255480" y="-33289"/>
                  <a:pt x="1470943" y="33111"/>
                  <a:pt x="1628972" y="0"/>
                </a:cubicBezTo>
                <a:cubicBezTo>
                  <a:pt x="1787002" y="-33111"/>
                  <a:pt x="2125914" y="20541"/>
                  <a:pt x="2269781" y="0"/>
                </a:cubicBezTo>
                <a:cubicBezTo>
                  <a:pt x="2413648" y="-20541"/>
                  <a:pt x="2603651" y="19141"/>
                  <a:pt x="2742901" y="0"/>
                </a:cubicBezTo>
                <a:cubicBezTo>
                  <a:pt x="2882151" y="-19141"/>
                  <a:pt x="3123076" y="37129"/>
                  <a:pt x="3257944" y="0"/>
                </a:cubicBezTo>
                <a:cubicBezTo>
                  <a:pt x="3392812" y="-37129"/>
                  <a:pt x="3977212" y="44143"/>
                  <a:pt x="4192207" y="0"/>
                </a:cubicBezTo>
                <a:cubicBezTo>
                  <a:pt x="4202441" y="155616"/>
                  <a:pt x="4170793" y="375357"/>
                  <a:pt x="4192207" y="477626"/>
                </a:cubicBezTo>
                <a:cubicBezTo>
                  <a:pt x="4213621" y="579895"/>
                  <a:pt x="4180036" y="740031"/>
                  <a:pt x="4192207" y="895549"/>
                </a:cubicBezTo>
                <a:cubicBezTo>
                  <a:pt x="4204378" y="1051067"/>
                  <a:pt x="4134894" y="1300359"/>
                  <a:pt x="4192207" y="1492582"/>
                </a:cubicBezTo>
                <a:cubicBezTo>
                  <a:pt x="4249520" y="1684805"/>
                  <a:pt x="4174427" y="1825042"/>
                  <a:pt x="4192207" y="1910504"/>
                </a:cubicBezTo>
                <a:cubicBezTo>
                  <a:pt x="4209987" y="1995966"/>
                  <a:pt x="4173459" y="2122606"/>
                  <a:pt x="4192207" y="2328427"/>
                </a:cubicBezTo>
                <a:cubicBezTo>
                  <a:pt x="4210955" y="2534248"/>
                  <a:pt x="4152930" y="2692728"/>
                  <a:pt x="4192207" y="2806053"/>
                </a:cubicBezTo>
                <a:cubicBezTo>
                  <a:pt x="4231484" y="2919378"/>
                  <a:pt x="4159157" y="3035289"/>
                  <a:pt x="4192207" y="3223976"/>
                </a:cubicBezTo>
                <a:cubicBezTo>
                  <a:pt x="4225257" y="3412663"/>
                  <a:pt x="4173395" y="3474102"/>
                  <a:pt x="4192207" y="3641899"/>
                </a:cubicBezTo>
                <a:cubicBezTo>
                  <a:pt x="4211019" y="3809696"/>
                  <a:pt x="4179959" y="3950438"/>
                  <a:pt x="4192207" y="4179228"/>
                </a:cubicBezTo>
                <a:cubicBezTo>
                  <a:pt x="4204455" y="4408018"/>
                  <a:pt x="4154904" y="4511333"/>
                  <a:pt x="4192207" y="4776261"/>
                </a:cubicBezTo>
                <a:cubicBezTo>
                  <a:pt x="4229510" y="5041189"/>
                  <a:pt x="4145225" y="5115147"/>
                  <a:pt x="4192207" y="5313590"/>
                </a:cubicBezTo>
                <a:cubicBezTo>
                  <a:pt x="4239189" y="5512033"/>
                  <a:pt x="4118556" y="5782222"/>
                  <a:pt x="4192207" y="5970326"/>
                </a:cubicBezTo>
                <a:cubicBezTo>
                  <a:pt x="4047617" y="5995864"/>
                  <a:pt x="3814741" y="5948458"/>
                  <a:pt x="3635242" y="5970326"/>
                </a:cubicBezTo>
                <a:cubicBezTo>
                  <a:pt x="3455743" y="5992194"/>
                  <a:pt x="3333274" y="5955737"/>
                  <a:pt x="3120200" y="5970326"/>
                </a:cubicBezTo>
                <a:cubicBezTo>
                  <a:pt x="2907126" y="5984915"/>
                  <a:pt x="2685408" y="5965317"/>
                  <a:pt x="2521313" y="5970326"/>
                </a:cubicBezTo>
                <a:cubicBezTo>
                  <a:pt x="2357218" y="5975335"/>
                  <a:pt x="2114788" y="5908716"/>
                  <a:pt x="2006270" y="5970326"/>
                </a:cubicBezTo>
                <a:cubicBezTo>
                  <a:pt x="1897752" y="6031936"/>
                  <a:pt x="1711234" y="5953962"/>
                  <a:pt x="1449306" y="5970326"/>
                </a:cubicBezTo>
                <a:cubicBezTo>
                  <a:pt x="1187378" y="5986690"/>
                  <a:pt x="1134884" y="5937926"/>
                  <a:pt x="976185" y="5970326"/>
                </a:cubicBezTo>
                <a:cubicBezTo>
                  <a:pt x="817486" y="6002726"/>
                  <a:pt x="316126" y="5877608"/>
                  <a:pt x="0" y="5970326"/>
                </a:cubicBezTo>
                <a:cubicBezTo>
                  <a:pt x="-56207" y="5802258"/>
                  <a:pt x="24489" y="5728650"/>
                  <a:pt x="0" y="5492700"/>
                </a:cubicBezTo>
                <a:cubicBezTo>
                  <a:pt x="-24489" y="5256750"/>
                  <a:pt x="3108" y="5245697"/>
                  <a:pt x="0" y="5074777"/>
                </a:cubicBezTo>
                <a:cubicBezTo>
                  <a:pt x="-3108" y="4903857"/>
                  <a:pt x="13413" y="4735345"/>
                  <a:pt x="0" y="4597151"/>
                </a:cubicBezTo>
                <a:cubicBezTo>
                  <a:pt x="-13413" y="4458957"/>
                  <a:pt x="7091" y="4119462"/>
                  <a:pt x="0" y="3880712"/>
                </a:cubicBezTo>
                <a:cubicBezTo>
                  <a:pt x="-7091" y="3641962"/>
                  <a:pt x="20139" y="3502838"/>
                  <a:pt x="0" y="3164273"/>
                </a:cubicBezTo>
                <a:cubicBezTo>
                  <a:pt x="-20139" y="2825708"/>
                  <a:pt x="43505" y="2732345"/>
                  <a:pt x="0" y="2507537"/>
                </a:cubicBezTo>
                <a:cubicBezTo>
                  <a:pt x="-43505" y="2282729"/>
                  <a:pt x="35628" y="2122478"/>
                  <a:pt x="0" y="1850801"/>
                </a:cubicBezTo>
                <a:cubicBezTo>
                  <a:pt x="-35628" y="1579124"/>
                  <a:pt x="39354" y="1611678"/>
                  <a:pt x="0" y="1373175"/>
                </a:cubicBezTo>
                <a:cubicBezTo>
                  <a:pt x="-39354" y="1134672"/>
                  <a:pt x="27104" y="881748"/>
                  <a:pt x="0" y="656736"/>
                </a:cubicBezTo>
                <a:cubicBezTo>
                  <a:pt x="-27104" y="431724"/>
                  <a:pt x="33460" y="170540"/>
                  <a:pt x="0" y="0"/>
                </a:cubicBezTo>
                <a:close/>
              </a:path>
              <a:path w="4192207" h="5970326" stroke="0" extrusionOk="0">
                <a:moveTo>
                  <a:pt x="0" y="0"/>
                </a:moveTo>
                <a:cubicBezTo>
                  <a:pt x="266865" y="-14864"/>
                  <a:pt x="332079" y="3274"/>
                  <a:pt x="598887" y="0"/>
                </a:cubicBezTo>
                <a:cubicBezTo>
                  <a:pt x="865695" y="-3274"/>
                  <a:pt x="899104" y="49299"/>
                  <a:pt x="1072007" y="0"/>
                </a:cubicBezTo>
                <a:cubicBezTo>
                  <a:pt x="1244910" y="-49299"/>
                  <a:pt x="1393627" y="35407"/>
                  <a:pt x="1670894" y="0"/>
                </a:cubicBezTo>
                <a:cubicBezTo>
                  <a:pt x="1948161" y="-35407"/>
                  <a:pt x="2043513" y="73405"/>
                  <a:pt x="2353625" y="0"/>
                </a:cubicBezTo>
                <a:cubicBezTo>
                  <a:pt x="2663737" y="-73405"/>
                  <a:pt x="2883365" y="44048"/>
                  <a:pt x="3036356" y="0"/>
                </a:cubicBezTo>
                <a:cubicBezTo>
                  <a:pt x="3189347" y="-44048"/>
                  <a:pt x="3344101" y="55377"/>
                  <a:pt x="3593320" y="0"/>
                </a:cubicBezTo>
                <a:cubicBezTo>
                  <a:pt x="3842539" y="-55377"/>
                  <a:pt x="3911904" y="27711"/>
                  <a:pt x="4192207" y="0"/>
                </a:cubicBezTo>
                <a:cubicBezTo>
                  <a:pt x="4231901" y="160167"/>
                  <a:pt x="4151842" y="306503"/>
                  <a:pt x="4192207" y="597033"/>
                </a:cubicBezTo>
                <a:cubicBezTo>
                  <a:pt x="4232572" y="887563"/>
                  <a:pt x="4163130" y="1029711"/>
                  <a:pt x="4192207" y="1253768"/>
                </a:cubicBezTo>
                <a:cubicBezTo>
                  <a:pt x="4221284" y="1477825"/>
                  <a:pt x="4149066" y="1657353"/>
                  <a:pt x="4192207" y="1791098"/>
                </a:cubicBezTo>
                <a:cubicBezTo>
                  <a:pt x="4235348" y="1924843"/>
                  <a:pt x="4190903" y="2127524"/>
                  <a:pt x="4192207" y="2328427"/>
                </a:cubicBezTo>
                <a:cubicBezTo>
                  <a:pt x="4193511" y="2529330"/>
                  <a:pt x="4190235" y="2723360"/>
                  <a:pt x="4192207" y="2925460"/>
                </a:cubicBezTo>
                <a:cubicBezTo>
                  <a:pt x="4194179" y="3127560"/>
                  <a:pt x="4141442" y="3268889"/>
                  <a:pt x="4192207" y="3522492"/>
                </a:cubicBezTo>
                <a:cubicBezTo>
                  <a:pt x="4242972" y="3776095"/>
                  <a:pt x="4173510" y="3924490"/>
                  <a:pt x="4192207" y="4119525"/>
                </a:cubicBezTo>
                <a:cubicBezTo>
                  <a:pt x="4210904" y="4314560"/>
                  <a:pt x="4170841" y="4467736"/>
                  <a:pt x="4192207" y="4776261"/>
                </a:cubicBezTo>
                <a:cubicBezTo>
                  <a:pt x="4213573" y="5084786"/>
                  <a:pt x="4151719" y="5257825"/>
                  <a:pt x="4192207" y="5432997"/>
                </a:cubicBezTo>
                <a:cubicBezTo>
                  <a:pt x="4232695" y="5608169"/>
                  <a:pt x="4135196" y="5779010"/>
                  <a:pt x="4192207" y="5970326"/>
                </a:cubicBezTo>
                <a:cubicBezTo>
                  <a:pt x="3899807" y="6029774"/>
                  <a:pt x="3711308" y="5932932"/>
                  <a:pt x="3551398" y="5970326"/>
                </a:cubicBezTo>
                <a:cubicBezTo>
                  <a:pt x="3391488" y="6007720"/>
                  <a:pt x="3211573" y="5962085"/>
                  <a:pt x="2994434" y="5970326"/>
                </a:cubicBezTo>
                <a:cubicBezTo>
                  <a:pt x="2777295" y="5978567"/>
                  <a:pt x="2558264" y="5923198"/>
                  <a:pt x="2395547" y="5970326"/>
                </a:cubicBezTo>
                <a:cubicBezTo>
                  <a:pt x="2232830" y="6017454"/>
                  <a:pt x="1981502" y="5922110"/>
                  <a:pt x="1838582" y="5970326"/>
                </a:cubicBezTo>
                <a:cubicBezTo>
                  <a:pt x="1695662" y="6018542"/>
                  <a:pt x="1505429" y="5964268"/>
                  <a:pt x="1197773" y="5970326"/>
                </a:cubicBezTo>
                <a:cubicBezTo>
                  <a:pt x="890117" y="5976384"/>
                  <a:pt x="892822" y="5936125"/>
                  <a:pt x="682731" y="5970326"/>
                </a:cubicBezTo>
                <a:cubicBezTo>
                  <a:pt x="472640" y="6004527"/>
                  <a:pt x="178854" y="5894662"/>
                  <a:pt x="0" y="5970326"/>
                </a:cubicBezTo>
                <a:cubicBezTo>
                  <a:pt x="-38205" y="5841561"/>
                  <a:pt x="2025" y="5658424"/>
                  <a:pt x="0" y="5432997"/>
                </a:cubicBezTo>
                <a:cubicBezTo>
                  <a:pt x="-2025" y="5207570"/>
                  <a:pt x="11489" y="5187181"/>
                  <a:pt x="0" y="5015074"/>
                </a:cubicBezTo>
                <a:cubicBezTo>
                  <a:pt x="-11489" y="4842967"/>
                  <a:pt x="30795" y="4696530"/>
                  <a:pt x="0" y="4597151"/>
                </a:cubicBezTo>
                <a:cubicBezTo>
                  <a:pt x="-30795" y="4497772"/>
                  <a:pt x="64304" y="4174801"/>
                  <a:pt x="0" y="3880712"/>
                </a:cubicBezTo>
                <a:cubicBezTo>
                  <a:pt x="-64304" y="3586623"/>
                  <a:pt x="11102" y="3625842"/>
                  <a:pt x="0" y="3462789"/>
                </a:cubicBezTo>
                <a:cubicBezTo>
                  <a:pt x="-11102" y="3299736"/>
                  <a:pt x="18072" y="3218971"/>
                  <a:pt x="0" y="2985163"/>
                </a:cubicBezTo>
                <a:cubicBezTo>
                  <a:pt x="-18072" y="2751355"/>
                  <a:pt x="24531" y="2692620"/>
                  <a:pt x="0" y="2567240"/>
                </a:cubicBezTo>
                <a:cubicBezTo>
                  <a:pt x="-24531" y="2441860"/>
                  <a:pt x="3658" y="2293937"/>
                  <a:pt x="0" y="2089614"/>
                </a:cubicBezTo>
                <a:cubicBezTo>
                  <a:pt x="-3658" y="1885291"/>
                  <a:pt x="50196" y="1521918"/>
                  <a:pt x="0" y="1373175"/>
                </a:cubicBezTo>
                <a:cubicBezTo>
                  <a:pt x="-50196" y="1224432"/>
                  <a:pt x="33637" y="1092910"/>
                  <a:pt x="0" y="955252"/>
                </a:cubicBezTo>
                <a:cubicBezTo>
                  <a:pt x="-33637" y="817594"/>
                  <a:pt x="26497" y="41386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79271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DEB8DAD-19F7-4B1E-BCC1-0CAA1DDA9443}"/>
              </a:ext>
            </a:extLst>
          </p:cNvPr>
          <p:cNvSpPr txBox="1"/>
          <p:nvPr/>
        </p:nvSpPr>
        <p:spPr>
          <a:xfrm rot="20438845" flipH="1">
            <a:off x="2537460" y="2086838"/>
            <a:ext cx="428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2">
                    <a:lumMod val="75000"/>
                  </a:schemeClr>
                </a:solidFill>
              </a:rPr>
              <a:t>OSMOSMJERKA</a:t>
            </a:r>
          </a:p>
        </p:txBody>
      </p:sp>
    </p:spTree>
    <p:extLst>
      <p:ext uri="{BB962C8B-B14F-4D97-AF65-F5344CB8AC3E}">
        <p14:creationId xmlns:p14="http://schemas.microsoft.com/office/powerpoint/2010/main" val="29877826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38991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dirty="0" smtClean="0"/>
              <a:t>I u Bibliji nas Isus uči isto</a:t>
            </a:r>
            <a:endParaRPr lang="hr-HR" sz="32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6850">
            <a:off x="3103533" y="1527628"/>
            <a:ext cx="2391575" cy="3188767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190632" y="3005932"/>
            <a:ext cx="3866038" cy="4351338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1210491" y="3962401"/>
            <a:ext cx="2769326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Milosrdni </a:t>
            </a:r>
            <a:r>
              <a:rPr lang="hr-HR" dirty="0" err="1" smtClean="0"/>
              <a:t>Samarijanac</a:t>
            </a:r>
            <a:endParaRPr lang="hr-HR" dirty="0" smtClean="0"/>
          </a:p>
          <a:p>
            <a:pPr algn="ctr"/>
            <a:r>
              <a:rPr lang="hr-HR" dirty="0" err="1" smtClean="0"/>
              <a:t>Lk</a:t>
            </a:r>
            <a:r>
              <a:rPr lang="hr-HR" dirty="0" smtClean="0"/>
              <a:t> 10, 29-37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6331131" y="1193075"/>
            <a:ext cx="4815840" cy="447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Neki je čovjek putovao iz Jeruzalema u </a:t>
            </a:r>
            <a:r>
              <a:rPr lang="hr-HR" dirty="0" err="1" smtClean="0"/>
              <a:t>Jerihon.Na</a:t>
            </a:r>
            <a:r>
              <a:rPr lang="hr-HR" dirty="0" smtClean="0"/>
              <a:t> osamljenom mjestu su ga napali razbojnici. Oteli su mu sav novac i pretukli ga. Tuda je prošlo mnoštvo poznatih ljudi, ali mu nitko nije pomogao.</a:t>
            </a:r>
          </a:p>
          <a:p>
            <a:pPr algn="ctr"/>
            <a:r>
              <a:rPr lang="hr-HR" dirty="0" smtClean="0"/>
              <a:t>A neki stranac, </a:t>
            </a:r>
            <a:r>
              <a:rPr lang="hr-HR" dirty="0" err="1" smtClean="0"/>
              <a:t>Samarijanac</a:t>
            </a:r>
            <a:r>
              <a:rPr lang="hr-HR" dirty="0" smtClean="0"/>
              <a:t>, koji je išao tom cestom, zaustavio se kad ga je ugledao. Pažljivo mu je oprao rane, stavio ga na magarca i doveo ga do najbliže gostionice i zamolio vlasnika da se dobro brine za njega. Sve je to učinio za tuđinca i neznanca. </a:t>
            </a:r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6052457" y="5891985"/>
            <a:ext cx="5094514" cy="283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Bi li i ti pomogao onome kome je potrebna pomoć ?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6827520" y="600891"/>
            <a:ext cx="4093029" cy="45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Drugi trebaju moju pomoć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2969623" y="6408543"/>
            <a:ext cx="8177348" cy="29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Pripremila i prilagodila  Brankica Blažević, pedagoginja ,  Izvor: </a:t>
            </a:r>
            <a:r>
              <a:rPr lang="hr-HR" sz="1400" dirty="0" err="1" smtClean="0"/>
              <a:t>ppt</a:t>
            </a:r>
            <a:r>
              <a:rPr lang="hr-HR" sz="1400" dirty="0" smtClean="0"/>
              <a:t>, Dragica </a:t>
            </a:r>
            <a:r>
              <a:rPr lang="hr-HR" sz="1400" dirty="0" err="1" smtClean="0"/>
              <a:t>Vinožganić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9909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Razgovor s djecom : Kako se osjećao mali maslačak? </a:t>
            </a: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Tko je sve pomogao maslačku? Je li pauk promijenio svoje ponašanje?</a:t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Što bi ti učinio ? Pomažeš li ti onome koji ima problem? Kako se osjećaš kada pomažeš?</a:t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Kako se osjeća onaj kojemu si pomogao?</a:t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biljka, trava&#10;&#10;Opis je automatski generiran">
            <a:extLst>
              <a:ext uri="{FF2B5EF4-FFF2-40B4-BE49-F238E27FC236}">
                <a16:creationId xmlns:a16="http://schemas.microsoft.com/office/drawing/2014/main" id="{193D792D-7CBE-453A-B9D8-552ED1448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75063" y="1701270"/>
            <a:ext cx="10578737" cy="460004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2751909" y="6574971"/>
            <a:ext cx="6191794" cy="283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Možete poslušati i audio priču na </a:t>
            </a:r>
            <a:r>
              <a:rPr lang="hr-HR" dirty="0" err="1" smtClean="0"/>
              <a:t>youtube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12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B5DD36E4-019A-4662-A199-6E757EA8B0BA}"/>
              </a:ext>
            </a:extLst>
          </p:cNvPr>
          <p:cNvSpPr/>
          <p:nvPr/>
        </p:nvSpPr>
        <p:spPr>
          <a:xfrm>
            <a:off x="1124932" y="1133017"/>
            <a:ext cx="6096000" cy="5108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smtClean="0">
                <a:solidFill>
                  <a:schemeClr val="tx2"/>
                </a:solidFill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Prijedlozi nakon priče: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Voli </a:t>
            </a:r>
            <a:r>
              <a:rPr lang="hr-HR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 vaše dijete crtati predložite mu da izradi vlastitu slikovnicu…glavni lik neka bude jedna od životinja ili  drugi cvijet sa bala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kraju pomozite djetetu slikovnicu uvesti tako što ćete probušiti  rupice na krajevima papira i kroz njih provesti špagu ili čvršći konac.</a:t>
            </a:r>
          </a:p>
          <a:p>
            <a:r>
              <a:rPr lang="hr-HR" dirty="0" smtClean="0">
                <a:solidFill>
                  <a:schemeClr val="tx2"/>
                </a:solidFill>
              </a:rPr>
              <a:t>Možete </a:t>
            </a:r>
            <a:r>
              <a:rPr lang="hr-HR" dirty="0">
                <a:solidFill>
                  <a:schemeClr val="tx2"/>
                </a:solidFill>
              </a:rPr>
              <a:t>likove iz knjige </a:t>
            </a:r>
            <a:r>
              <a:rPr lang="hr-HR" dirty="0" smtClean="0">
                <a:solidFill>
                  <a:schemeClr val="tx2"/>
                </a:solidFill>
              </a:rPr>
              <a:t>oživiti  </a:t>
            </a:r>
            <a:r>
              <a:rPr lang="hr-HR" dirty="0">
                <a:solidFill>
                  <a:schemeClr val="tx2"/>
                </a:solidFill>
              </a:rPr>
              <a:t>i zajedno s djecom </a:t>
            </a:r>
            <a:r>
              <a:rPr lang="hr-HR" dirty="0" smtClean="0">
                <a:solidFill>
                  <a:schemeClr val="tx2"/>
                </a:solidFill>
              </a:rPr>
              <a:t>napraviti </a:t>
            </a:r>
            <a:r>
              <a:rPr lang="hr-HR" dirty="0">
                <a:solidFill>
                  <a:schemeClr val="tx2"/>
                </a:solidFill>
              </a:rPr>
              <a:t>malo kućno kazalište</a:t>
            </a:r>
          </a:p>
          <a:p>
            <a:r>
              <a:rPr lang="hr-HR" dirty="0">
                <a:solidFill>
                  <a:schemeClr val="tx2"/>
                </a:solidFill>
              </a:rPr>
              <a:t>Cvjetne lutke djeca mogu nacrtati na kartonu, izrezati ih i na njih ljepilom pričvrstiti štapić ili slamčicu..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hr-HR" dirty="0">
                <a:solidFill>
                  <a:schemeClr val="tx2"/>
                </a:solidFill>
              </a:rPr>
              <a:t>Od izrezanih slamčica povezanih koncem ili vunicom napravite </a:t>
            </a:r>
            <a:r>
              <a:rPr lang="hr-HR" dirty="0" smtClean="0">
                <a:solidFill>
                  <a:schemeClr val="tx2"/>
                </a:solidFill>
              </a:rPr>
              <a:t>lutku…pričvrstite </a:t>
            </a:r>
            <a:r>
              <a:rPr lang="hr-HR" dirty="0">
                <a:solidFill>
                  <a:schemeClr val="tx2"/>
                </a:solidFill>
              </a:rPr>
              <a:t>ručice i glavu </a:t>
            </a:r>
            <a:r>
              <a:rPr lang="hr-HR" dirty="0" smtClean="0">
                <a:solidFill>
                  <a:schemeClr val="tx2"/>
                </a:solidFill>
              </a:rPr>
              <a:t>…evo MARIONETE</a:t>
            </a:r>
            <a:endParaRPr lang="hr-HR" dirty="0">
              <a:solidFill>
                <a:schemeClr val="tx2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77FEFC0-F7F4-4EE9-991B-C0688A923C66}"/>
              </a:ext>
            </a:extLst>
          </p:cNvPr>
          <p:cNvSpPr txBox="1"/>
          <p:nvPr/>
        </p:nvSpPr>
        <p:spPr>
          <a:xfrm flipH="1">
            <a:off x="1306476" y="578371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LINK ZA IZRADU LEPTIRA – NARUKVICE  https://youtu.be/v9ECCu_ynJs</a:t>
            </a:r>
          </a:p>
        </p:txBody>
      </p:sp>
      <p:pic>
        <p:nvPicPr>
          <p:cNvPr id="5" name="Slika 4" descr="Slika na kojoj se prikazuje na zatvorenom, stol, sjedenje, bijelo&#10;&#10;Opis je automatski generiran">
            <a:extLst>
              <a:ext uri="{FF2B5EF4-FFF2-40B4-BE49-F238E27FC236}">
                <a16:creationId xmlns:a16="http://schemas.microsoft.com/office/drawing/2014/main" id="{798912DB-BE32-43E5-BC24-2DB443BA4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9" r="15359"/>
          <a:stretch/>
        </p:blipFill>
        <p:spPr>
          <a:xfrm>
            <a:off x="8087616" y="173620"/>
            <a:ext cx="2241158" cy="3278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trelica: zakrivljeno udesno 5">
            <a:extLst>
              <a:ext uri="{FF2B5EF4-FFF2-40B4-BE49-F238E27FC236}">
                <a16:creationId xmlns:a16="http://schemas.microsoft.com/office/drawing/2014/main" id="{E5F13BC2-A2D0-4749-ACEA-08058BDAF431}"/>
              </a:ext>
            </a:extLst>
          </p:cNvPr>
          <p:cNvSpPr/>
          <p:nvPr/>
        </p:nvSpPr>
        <p:spPr>
          <a:xfrm>
            <a:off x="7025640" y="2362200"/>
            <a:ext cx="891540" cy="411480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8" name="Slika 7" descr="Slika na kojoj se prikazuje osoba, na zatvorenom, malo, držanje&#10;&#10;Opis je automatski generiran">
            <a:extLst>
              <a:ext uri="{FF2B5EF4-FFF2-40B4-BE49-F238E27FC236}">
                <a16:creationId xmlns:a16="http://schemas.microsoft.com/office/drawing/2014/main" id="{04ABA109-C618-443C-A56B-614CD033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008" y="3204449"/>
            <a:ext cx="2600170" cy="3640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trelica: desno 8">
            <a:extLst>
              <a:ext uri="{FF2B5EF4-FFF2-40B4-BE49-F238E27FC236}">
                <a16:creationId xmlns:a16="http://schemas.microsoft.com/office/drawing/2014/main" id="{AD373370-DAA3-404E-806A-FE59747051EE}"/>
              </a:ext>
            </a:extLst>
          </p:cNvPr>
          <p:cNvSpPr/>
          <p:nvPr/>
        </p:nvSpPr>
        <p:spPr>
          <a:xfrm>
            <a:off x="6782765" y="6053559"/>
            <a:ext cx="45719" cy="53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5E045762-7DFA-4FE9-B77C-679597548706}"/>
              </a:ext>
            </a:extLst>
          </p:cNvPr>
          <p:cNvSpPr/>
          <p:nvPr/>
        </p:nvSpPr>
        <p:spPr>
          <a:xfrm flipV="1">
            <a:off x="7708739" y="5024568"/>
            <a:ext cx="1542269" cy="2997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81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525A367-87EF-466C-BB0F-1B393E8171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8" r="3653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5712714" y="381761"/>
            <a:ext cx="6858000" cy="60944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4553" y="3091928"/>
            <a:ext cx="907999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spc="15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Likovne aktivnosti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5" b="3325"/>
          <a:stretch/>
        </p:blipFill>
        <p:spPr>
          <a:xfrm rot="5400000">
            <a:off x="5714238" y="381761"/>
            <a:ext cx="6858000" cy="609447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641297" y="5686697"/>
            <a:ext cx="5216434" cy="33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Prijedlozi što sve možemo raditi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5976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201A93F5-8CE7-4BF2-B69D-19A3DA7A59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76" y="311440"/>
            <a:ext cx="5291666" cy="5291666"/>
          </a:xfrm>
          <a:prstGeom prst="rect">
            <a:avLst/>
          </a:prstGeom>
          <a:noFill/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EA679C7-97EB-4723-9324-C397EA6D0F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754" y="505818"/>
            <a:ext cx="4702400" cy="4209617"/>
          </a:xfrm>
          <a:prstGeom prst="rect">
            <a:avLst/>
          </a:prstGeom>
          <a:noFill/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1CD0C18-B492-483F-A5BF-63FF36DF03FB}"/>
              </a:ext>
            </a:extLst>
          </p:cNvPr>
          <p:cNvSpPr txBox="1"/>
          <p:nvPr/>
        </p:nvSpPr>
        <p:spPr>
          <a:xfrm>
            <a:off x="1480007" y="5797485"/>
            <a:ext cx="999241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highlight>
                  <a:srgbClr val="008000"/>
                </a:highlight>
              </a:rPr>
              <a:t>Likovna aktivnost u kojoj maslačak slikamo otiskom – četke, kartonskog tuljca, vilice…</a:t>
            </a:r>
          </a:p>
          <a:p>
            <a:pPr algn="ctr"/>
            <a:r>
              <a:rPr lang="hr-HR" b="1" dirty="0">
                <a:solidFill>
                  <a:schemeClr val="tx2"/>
                </a:solidFill>
                <a:highlight>
                  <a:srgbClr val="008000"/>
                </a:highlight>
              </a:rPr>
              <a:t>Papir možete prvo obojati u željenu boju, zatim slikajte  maslačak…</a:t>
            </a:r>
          </a:p>
        </p:txBody>
      </p:sp>
    </p:spTree>
    <p:extLst>
      <p:ext uri="{BB962C8B-B14F-4D97-AF65-F5344CB8AC3E}">
        <p14:creationId xmlns:p14="http://schemas.microsoft.com/office/powerpoint/2010/main" val="4881898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CC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457B8A4-5A99-47F6-92CD-40CC2F7C044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1"/>
          <a:stretch/>
        </p:blipFill>
        <p:spPr bwMode="auto">
          <a:xfrm>
            <a:off x="1058440" y="1403036"/>
            <a:ext cx="3652898" cy="4548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6E18D02-D2CE-444D-85E2-AA673E9A1F6F}"/>
              </a:ext>
            </a:extLst>
          </p:cNvPr>
          <p:cNvSpPr txBox="1"/>
          <p:nvPr/>
        </p:nvSpPr>
        <p:spPr>
          <a:xfrm>
            <a:off x="8389772" y="3429000"/>
            <a:ext cx="3315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/>
                </a:solidFill>
              </a:rPr>
              <a:t>…još jedna likovna aktivnost slikanja otiskom, ali ovoga puta slikamo prstićima ili štapićima za uši..</a:t>
            </a:r>
          </a:p>
          <a:p>
            <a:r>
              <a:rPr lang="hr-HR" dirty="0">
                <a:solidFill>
                  <a:schemeClr val="tx2"/>
                </a:solidFill>
              </a:rPr>
              <a:t>…vrlo zabavna aktivnost, a istovremeno i korisna jer djeca vježbaju preciznost, pažnju i koncentraciju..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CE5B491-D751-4B26-89A2-0EE4024238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57" y="1403037"/>
            <a:ext cx="2589775" cy="4548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8963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5C122-8725-DE49-912E-0F89A2BC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6" b="16384"/>
          <a:stretch/>
        </p:blipFill>
        <p:spPr>
          <a:xfrm>
            <a:off x="69668" y="43505"/>
            <a:ext cx="12192000" cy="6855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879" y="1121563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00" b="1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Napravite</a:t>
            </a:r>
            <a:r>
              <a:rPr lang="en-US" sz="900" b="1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9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maslačak</a:t>
            </a:r>
            <a:r>
              <a:rPr lang="en-US" sz="900" b="1" kern="1200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b="1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od </a:t>
            </a:r>
            <a:r>
              <a:rPr lang="en-US" sz="900" b="1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salvete</a:t>
            </a:r>
            <a:endParaRPr lang="en-US" sz="900" b="1" kern="1200" dirty="0">
              <a:solidFill>
                <a:schemeClr val="accent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potrebne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vam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škare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salveta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900" kern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kern="1200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konac</a:t>
            </a:r>
            <a:endParaRPr lang="en-US" sz="900" kern="1200" dirty="0">
              <a:solidFill>
                <a:schemeClr val="accent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2911" b="1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525A367-87EF-466C-BB0F-1B393E8171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8" r="3653"/>
          <a:stretch/>
        </p:blipFill>
        <p:spPr>
          <a:xfrm>
            <a:off x="69668" y="-269957"/>
            <a:ext cx="5094515" cy="5399304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714103" y="1201783"/>
            <a:ext cx="3169920" cy="2072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Izradi cvijet </a:t>
            </a:r>
            <a:r>
              <a:rPr lang="hr-HR" dirty="0" err="1" smtClean="0"/>
              <a:t>maslač</a:t>
            </a:r>
            <a:r>
              <a:rPr lang="hr-HR" dirty="0" smtClean="0"/>
              <a:t> od salvete</a:t>
            </a:r>
          </a:p>
          <a:p>
            <a:pPr algn="ctr"/>
            <a:r>
              <a:rPr lang="hr-HR" dirty="0" smtClean="0"/>
              <a:t>Potreban materijal: škare, salveta, konac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597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5E82CFB2-99FB-8B45-A707-AD50C74C3752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951615" y="1146983"/>
            <a:ext cx="5039520" cy="4868728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194"/>
            <a:endParaRPr lang="en-US" sz="675">
              <a:solidFill>
                <a:srgbClr val="B4B4B4"/>
              </a:solidFill>
              <a:latin typeface="Poppins Light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D2563D3-6EFC-CF4F-A391-672C2225526A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2071386" y="3056412"/>
            <a:ext cx="6705181" cy="5386286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194"/>
            <a:endParaRPr lang="en-US" sz="675">
              <a:solidFill>
                <a:srgbClr val="B4B4B4"/>
              </a:solidFill>
              <a:latin typeface="Poppins Ligh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9F7E5E-FFD9-1449-B55A-552CA013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3233">
            <a:off x="3153493" y="3443289"/>
            <a:ext cx="5216192" cy="3736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2925" y="3036731"/>
            <a:ext cx="55021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4"/>
            <a:endParaRPr lang="en-US" sz="2133" b="1" spc="151" dirty="0">
              <a:solidFill>
                <a:srgbClr val="151540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F4B900-02F4-D04F-A356-46E55E348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671">
            <a:off x="7877972" y="-29721"/>
            <a:ext cx="4449083" cy="37284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690" y="631037"/>
            <a:ext cx="27735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1C1E21"/>
                </a:solidFill>
              </a:rPr>
              <a:t> Prvo su im glave žute</a:t>
            </a:r>
          </a:p>
          <a:p>
            <a:r>
              <a:rPr lang="hr-HR" sz="2000" dirty="0">
                <a:solidFill>
                  <a:srgbClr val="1C1E21"/>
                </a:solidFill>
              </a:rPr>
              <a:t>svud po travi razasute.</a:t>
            </a:r>
          </a:p>
          <a:p>
            <a:r>
              <a:rPr lang="hr-HR" sz="2000" dirty="0">
                <a:solidFill>
                  <a:srgbClr val="1C1E21"/>
                </a:solidFill>
              </a:rPr>
              <a:t>A na kraju oni nose</a:t>
            </a:r>
          </a:p>
          <a:p>
            <a:r>
              <a:rPr lang="hr-HR" sz="2000" dirty="0">
                <a:solidFill>
                  <a:srgbClr val="1C1E21"/>
                </a:solidFill>
              </a:rPr>
              <a:t>padobrance mjesto kose.</a:t>
            </a:r>
          </a:p>
          <a:p>
            <a:r>
              <a:rPr lang="hr-HR" sz="2000" dirty="0">
                <a:solidFill>
                  <a:srgbClr val="1C1E21"/>
                </a:solidFill>
              </a:rPr>
              <a:t>(</a:t>
            </a:r>
            <a:r>
              <a:rPr lang="hr-HR" sz="20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maslačak</a:t>
            </a:r>
            <a:r>
              <a:rPr lang="hr-HR" sz="2000" dirty="0">
                <a:solidFill>
                  <a:srgbClr val="1C1E21"/>
                </a:solidFill>
              </a:rPr>
              <a:t>) </a:t>
            </a:r>
          </a:p>
        </p:txBody>
      </p:sp>
      <p:sp>
        <p:nvSpPr>
          <p:cNvPr id="3" name="Rectangle 2"/>
          <p:cNvSpPr/>
          <p:nvPr/>
        </p:nvSpPr>
        <p:spPr>
          <a:xfrm>
            <a:off x="9015452" y="2421797"/>
            <a:ext cx="2097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U polju ljeti,</a:t>
            </a:r>
            <a:br>
              <a:rPr lang="hr-HR" sz="2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sjajna iskra</a:t>
            </a:r>
            <a:br>
              <a:rPr lang="hr-HR" sz="2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zrakom leti,</a:t>
            </a:r>
            <a:br>
              <a:rPr lang="hr-HR" sz="2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u tamnoj noći</a:t>
            </a:r>
            <a:br>
              <a:rPr lang="hr-HR" sz="2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svijetli.</a:t>
            </a:r>
            <a:br>
              <a:rPr lang="hr-HR" sz="2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lang="hr-HR" sz="2000" dirty="0">
                <a:solidFill>
                  <a:schemeClr val="accent2">
                    <a:lumMod val="50000"/>
                  </a:schemeClr>
                </a:solidFill>
              </a:rPr>
              <a:t>krijesnica</a:t>
            </a: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5281" y="80996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Osam nogu ima,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to poznato je svima.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Brzo mrežu plete,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da muhe u nju slete.  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  <a:latin typeface="Verdana" panose="020B0604030504040204" pitchFamily="34" charset="0"/>
              </a:rPr>
              <a:t>pauk</a:t>
            </a: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627017" y="3093678"/>
            <a:ext cx="2604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Odijelo raznih boja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ova buba ima,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al' crveno s točkicama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najdraže je svima.</a:t>
            </a: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hr-HR" dirty="0">
                <a:solidFill>
                  <a:srgbClr val="FF0000"/>
                </a:solidFill>
                <a:latin typeface="Verdana" panose="020B0604030504040204" pitchFamily="34" charset="0"/>
              </a:rPr>
              <a:t>bubamara</a:t>
            </a: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hr-H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4996090" y="2810031"/>
            <a:ext cx="529516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1C1E21"/>
                </a:solidFill>
              </a:rPr>
              <a:t>-</a:t>
            </a:r>
            <a:r>
              <a:rPr lang="hr-HR" sz="4400" dirty="0">
                <a:solidFill>
                  <a:srgbClr val="1C1E21"/>
                </a:solidFill>
              </a:rPr>
              <a:t>ZAGONETKE</a:t>
            </a:r>
          </a:p>
          <a:p>
            <a:endParaRPr lang="hr-HR" dirty="0">
              <a:solidFill>
                <a:srgbClr val="1C1E21"/>
              </a:solidFill>
            </a:endParaRPr>
          </a:p>
          <a:p>
            <a:endParaRPr lang="hr-HR" dirty="0">
              <a:solidFill>
                <a:srgbClr val="1C1E21"/>
              </a:solidFill>
            </a:endParaRPr>
          </a:p>
          <a:p>
            <a:r>
              <a:rPr lang="hr-HR" dirty="0">
                <a:solidFill>
                  <a:srgbClr val="1C1E21"/>
                </a:solidFill>
              </a:rPr>
              <a:t> </a:t>
            </a:r>
            <a:r>
              <a:rPr lang="hr-HR" sz="2000" dirty="0">
                <a:solidFill>
                  <a:srgbClr val="1C1E21"/>
                </a:solidFill>
              </a:rPr>
              <a:t>Ja sam cvijet kao lopta,</a:t>
            </a:r>
          </a:p>
          <a:p>
            <a:r>
              <a:rPr lang="hr-HR" sz="2000" dirty="0">
                <a:solidFill>
                  <a:srgbClr val="1C1E21"/>
                </a:solidFill>
              </a:rPr>
              <a:t>miluje me sunčev” zračak”,</a:t>
            </a:r>
          </a:p>
          <a:p>
            <a:r>
              <a:rPr lang="hr-HR" sz="2000" dirty="0">
                <a:solidFill>
                  <a:srgbClr val="1C1E21"/>
                </a:solidFill>
              </a:rPr>
              <a:t>rastem na livadi i zovem se...</a:t>
            </a:r>
          </a:p>
          <a:p>
            <a:r>
              <a:rPr lang="hr-HR" sz="2000" dirty="0">
                <a:solidFill>
                  <a:schemeClr val="accent3">
                    <a:lumMod val="50000"/>
                  </a:schemeClr>
                </a:solidFill>
              </a:rPr>
              <a:t>(maslačak</a:t>
            </a:r>
            <a:r>
              <a:rPr lang="hr-HR" sz="2000" dirty="0">
                <a:solidFill>
                  <a:srgbClr val="1C1E21"/>
                </a:solidFill>
              </a:rPr>
              <a:t>)</a:t>
            </a:r>
            <a:r>
              <a:rPr lang="hr-HR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endParaRPr lang="hr-HR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Slika 7" descr="Slika na kojoj se prikazuje biljka, list, na otvorenom, osoba&#10;&#10;Opis je automatski generiran">
            <a:extLst>
              <a:ext uri="{FF2B5EF4-FFF2-40B4-BE49-F238E27FC236}">
                <a16:creationId xmlns:a16="http://schemas.microsoft.com/office/drawing/2014/main" id="{38969508-E42F-4D3A-B4B3-E8AC05DA77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231197" y="1432645"/>
            <a:ext cx="1854083" cy="147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 descr="Slika na kojoj se prikazuje biljka, cvijet, list, žuto&#10;&#10;Opis je automatski generiran">
            <a:extLst>
              <a:ext uri="{FF2B5EF4-FFF2-40B4-BE49-F238E27FC236}">
                <a16:creationId xmlns:a16="http://schemas.microsoft.com/office/drawing/2014/main" id="{8B49934B-9C2A-41FC-9918-E93E8C79E9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085051" y="4914282"/>
            <a:ext cx="2987579" cy="156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 descr="Slika na kojoj se prikazuje malo, cvijet, zeleno, držanje&#10;&#10;Opis je automatski generiran">
            <a:extLst>
              <a:ext uri="{FF2B5EF4-FFF2-40B4-BE49-F238E27FC236}">
                <a16:creationId xmlns:a16="http://schemas.microsoft.com/office/drawing/2014/main" id="{FECFEA54-6CC5-495C-B169-51A51BF307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13613" y="5145515"/>
            <a:ext cx="2038463" cy="14790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2" name="Slika 21" descr="Slika na kojoj se prikazuje voda, zeleno, riba, raznobojno&#10;&#10;Opis je automatski generiran">
            <a:extLst>
              <a:ext uri="{FF2B5EF4-FFF2-40B4-BE49-F238E27FC236}">
                <a16:creationId xmlns:a16="http://schemas.microsoft.com/office/drawing/2014/main" id="{F2175C00-3D9C-412B-82B9-4E9703675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9821083" y="713952"/>
            <a:ext cx="1865541" cy="186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3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1639</Words>
  <Application>Microsoft Office PowerPoint</Application>
  <PresentationFormat>Široki zaslon</PresentationFormat>
  <Paragraphs>143</Paragraphs>
  <Slides>21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15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21</vt:i4>
      </vt:variant>
    </vt:vector>
  </HeadingPairs>
  <TitlesOfParts>
    <vt:vector size="38" baseType="lpstr">
      <vt:lpstr>Algerian</vt:lpstr>
      <vt:lpstr>Arial</vt:lpstr>
      <vt:lpstr>Avenir Next LT Pro</vt:lpstr>
      <vt:lpstr>Bahnschrift</vt:lpstr>
      <vt:lpstr>Calibri</vt:lpstr>
      <vt:lpstr>Calibri Light</vt:lpstr>
      <vt:lpstr>Helvetica</vt:lpstr>
      <vt:lpstr>Montserrat Bold</vt:lpstr>
      <vt:lpstr>Nunito Bold</vt:lpstr>
      <vt:lpstr>Poppins Light</vt:lpstr>
      <vt:lpstr>Roboto Regular</vt:lpstr>
      <vt:lpstr>Times New Roman</vt:lpstr>
      <vt:lpstr>verdana</vt:lpstr>
      <vt:lpstr>verdana</vt:lpstr>
      <vt:lpstr>Wingdings</vt:lpstr>
      <vt:lpstr>Tema sustava Office</vt:lpstr>
      <vt:lpstr>Default Theme</vt:lpstr>
      <vt:lpstr>PowerPoint prezentacija</vt:lpstr>
      <vt:lpstr>     </vt:lpstr>
      <vt:lpstr>Razgovor s djecom : Kako se osjećao mali maslačak?  Tko je sve pomogao maslačku? Je li pauk promijenio svoje ponašanje?   Što bi ti učinio ? Pomažeš li ti onome koji ima problem? Kako se osjećaš kada pomažeš?   Kako se osjeća onaj kojemu si pomogao?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 u Bibliji nas Isus uči isto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Filip Vinozganic</dc:creator>
  <cp:lastModifiedBy>Korisnik</cp:lastModifiedBy>
  <cp:revision>32</cp:revision>
  <dcterms:created xsi:type="dcterms:W3CDTF">2020-04-20T13:55:12Z</dcterms:created>
  <dcterms:modified xsi:type="dcterms:W3CDTF">2020-04-23T12:52:14Z</dcterms:modified>
</cp:coreProperties>
</file>